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66" r:id="rId11"/>
    <p:sldId id="267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Expenditure</a:t>
            </a:r>
          </a:p>
          <a:p>
            <a:pPr algn="ctr">
              <a:defRPr sz="1600"/>
            </a:pP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 Performance 2021 vs 2020</a:t>
            </a: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7413871494409653"/>
          <c:y val="2.2215516751286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169.31</c:v>
                </c:pt>
                <c:pt idx="1">
                  <c:v>140.44999999999999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73.400000000000006</c:v>
                </c:pt>
                <c:pt idx="1">
                  <c:v>64.31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45E-2"/>
          <c:y val="0.86337890405962714"/>
          <c:w val="0.77420804711110491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/>
              <a:t> % OF TOTAL</a:t>
            </a:r>
          </a:p>
        </c:rich>
      </c:tx>
      <c:layout>
        <c:manualLayout>
          <c:xMode val="edge"/>
          <c:yMode val="edge"/>
          <c:x val="0.37656655583082238"/>
          <c:y val="4.839591733393294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608050963690953"/>
                  <c:y val="-3.6351051252673599E-3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53.04%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8.9519289417095249E-2"/>
                  <c:y val="-0.1292754198682842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11.49%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2494473447267272"/>
                  <c:y val="-5.4857857468211632E-2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15.58%,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7.3396062620279839E-2"/>
                  <c:y val="4.7205003394773105E-2"/>
                </c:manualLayout>
              </c:layout>
              <c:tx>
                <c:rich>
                  <a:bodyPr/>
                  <a:lstStyle/>
                  <a:p>
                    <a:fld id="{99D7BF61-E705-46DA-828F-0AEEA3092BDC}" type="CATEGORYNAME">
                      <a:rPr lang="en-US" sz="900"/>
                      <a:pPr/>
                      <a:t>[CATEGORY NAME]</a:t>
                    </a:fld>
                    <a:r>
                      <a:rPr lang="en-US" sz="900" b="1" baseline="0" dirty="0"/>
                      <a:t>, </a:t>
                    </a:r>
                    <a:r>
                      <a:rPr lang="en-US" sz="900" b="1" baseline="0" dirty="0">
                        <a:solidFill>
                          <a:schemeClr val="tx1"/>
                        </a:solidFill>
                      </a:rPr>
                      <a:t>11.32%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OPENING BAL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0.53039999999999998</c:v>
                </c:pt>
                <c:pt idx="1">
                  <c:v>0.1149</c:v>
                </c:pt>
                <c:pt idx="2">
                  <c:v>0.15579999999999999</c:v>
                </c:pt>
                <c:pt idx="3">
                  <c:v>0.1132</c:v>
                </c:pt>
                <c:pt idx="4">
                  <c:v>6.9800000000000001E-2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362294819183872E-2"/>
          <c:y val="0.18067462630921988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6.98</c:v>
                </c:pt>
                <c:pt idx="1">
                  <c:v>54.82</c:v>
                </c:pt>
                <c:pt idx="2">
                  <c:v>16.100000000000001</c:v>
                </c:pt>
                <c:pt idx="3">
                  <c:v>11.88</c:v>
                </c:pt>
                <c:pt idx="4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23.68</c:v>
                </c:pt>
                <c:pt idx="2">
                  <c:v>17.23</c:v>
                </c:pt>
                <c:pt idx="3">
                  <c:v>6.75</c:v>
                </c:pt>
                <c:pt idx="4">
                  <c:v>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28.98</c:v>
                </c:pt>
                <c:pt idx="1">
                  <c:v>6.37</c:v>
                </c:pt>
                <c:pt idx="2">
                  <c:v>10.62</c:v>
                </c:pt>
                <c:pt idx="3">
                  <c:v>4.6399999999999997</c:v>
                </c:pt>
                <c:pt idx="4">
                  <c:v>22.79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25.97</c:v>
                </c:pt>
                <c:pt idx="1">
                  <c:v>8.4499999999999993</c:v>
                </c:pt>
                <c:pt idx="2">
                  <c:v>10.119999999999999</c:v>
                </c:pt>
                <c:pt idx="3">
                  <c:v>0.33</c:v>
                </c:pt>
                <c:pt idx="4">
                  <c:v>19.43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0.31537</cdr:x>
      <cdr:y>0.15815</cdr:y>
    </cdr:from>
    <cdr:to>
      <cdr:x>0.5</cdr:x>
      <cdr:y>0.27883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04FBA73-490C-419A-88AB-6F265D784326}"/>
            </a:ext>
          </a:extLst>
        </cdr:cNvPr>
        <cdr:cNvSpPr txBox="1"/>
      </cdr:nvSpPr>
      <cdr:spPr>
        <a:xfrm xmlns:a="http://schemas.openxmlformats.org/drawingml/2006/main">
          <a:off x="1465844" y="792673"/>
          <a:ext cx="858163" cy="604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OPENING</a:t>
          </a:r>
        </a:p>
        <a:p xmlns:a="http://schemas.openxmlformats.org/drawingml/2006/main">
          <a:r>
            <a:rPr lang="en-US" b="1" dirty="0"/>
            <a:t>BALANCE,</a:t>
          </a:r>
        </a:p>
        <a:p xmlns:a="http://schemas.openxmlformats.org/drawingml/2006/main">
          <a:r>
            <a:rPr lang="en-US" sz="1100" b="1" dirty="0"/>
            <a:t>  6.98%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735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8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981200" y="13094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MID YEAR </a:t>
            </a:r>
            <a:r>
              <a:rPr lang="yo-NG" sz="2800" dirty="0"/>
              <a:t>B</a:t>
            </a:r>
            <a:r>
              <a:rPr lang="en-US" sz="2800" dirty="0"/>
              <a:t>UDGET IMPLEMENTATION REPORT</a:t>
            </a:r>
            <a:br>
              <a:rPr lang="en-US" sz="2800" dirty="0"/>
            </a:br>
            <a:r>
              <a:rPr lang="en-US" sz="2800" dirty="0"/>
              <a:t>(Jan-June 2021)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2EED5DB-5045-477B-9A1B-163637790A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339330"/>
              </p:ext>
            </p:extLst>
          </p:nvPr>
        </p:nvGraphicFramePr>
        <p:xfrm>
          <a:off x="914400" y="1150937"/>
          <a:ext cx="10615296" cy="4820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8496205" imgH="4552859" progId="Excel.Sheet.12">
                  <p:embed/>
                </p:oleObj>
              </mc:Choice>
              <mc:Fallback>
                <p:oleObj name="Worksheet" r:id="rId5" imgW="8496205" imgH="45528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1150937"/>
                        <a:ext cx="10615296" cy="48203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142875"/>
            <a:ext cx="7500938" cy="6429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GB" sz="3100" dirty="0">
                <a:latin typeface="+mn-lt"/>
              </a:rPr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yo-NG" sz="2700" dirty="0">
                <a:latin typeface="+mn-lt"/>
              </a:rPr>
              <a:t>Jan</a:t>
            </a:r>
            <a:r>
              <a:rPr lang="en-US" sz="2700" dirty="0">
                <a:latin typeface="+mn-lt"/>
              </a:rPr>
              <a:t>uary</a:t>
            </a:r>
            <a:r>
              <a:rPr lang="yo-NG" sz="2700" dirty="0">
                <a:latin typeface="+mn-lt"/>
              </a:rPr>
              <a:t> to</a:t>
            </a:r>
            <a:r>
              <a:rPr lang="en-ZA" sz="2700" dirty="0">
                <a:latin typeface="+mn-lt"/>
              </a:rPr>
              <a:t> June</a:t>
            </a:r>
            <a:r>
              <a:rPr lang="yo-NG" sz="2700" dirty="0">
                <a:latin typeface="+mn-lt"/>
              </a:rPr>
              <a:t> 20</a:t>
            </a:r>
            <a:r>
              <a:rPr lang="en-US" sz="2700" dirty="0">
                <a:latin typeface="+mn-lt"/>
              </a:rPr>
              <a:t>20</a:t>
            </a:r>
            <a:r>
              <a:rPr lang="en-ZA" sz="2700" dirty="0">
                <a:latin typeface="+mn-lt"/>
              </a:rPr>
              <a:t> 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D6B85-5141-4E3A-A5B2-47B14D7D40B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28F81-4A59-40FA-AA3C-C7F2771C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622" y="6300"/>
            <a:ext cx="1287379" cy="929705"/>
          </a:xfrm>
          <a:prstGeom prst="rect">
            <a:avLst/>
          </a:prstGeom>
        </p:spPr>
      </p:pic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2B8F8A61-1A4C-43E0-B02C-C90F58A92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277279"/>
              </p:ext>
            </p:extLst>
          </p:nvPr>
        </p:nvGraphicFramePr>
        <p:xfrm>
          <a:off x="1166190" y="922387"/>
          <a:ext cx="9978887" cy="4974830"/>
        </p:xfrm>
        <a:graphic>
          <a:graphicData uri="http://schemas.openxmlformats.org/drawingml/2006/table">
            <a:tbl>
              <a:tblPr/>
              <a:tblGrid>
                <a:gridCol w="1460223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645946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570957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640364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661397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4990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June 2020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Approved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Expenditure on 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69,087,567,259.23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25,970,171,788.61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15,566,772,510.19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8,446,114,450.09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2836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84,654,339,769.42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34,416,286,238.70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465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39,148,659,349.35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10,120,697,027.06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559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8,678,052,005.76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335,331,836.02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44,872,315,101.78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5568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14,895,888,809.84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4,537,547,197.27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3996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19,433,436,007.11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4359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64,305,751,108.89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6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the Mid Year 2021 and Corresponding Period, 2020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93007"/>
              </p:ext>
            </p:extLst>
          </p:nvPr>
        </p:nvGraphicFramePr>
        <p:xfrm>
          <a:off x="2094054" y="720409"/>
          <a:ext cx="7429500" cy="3351135"/>
        </p:xfrm>
        <a:graphic>
          <a:graphicData uri="http://schemas.openxmlformats.org/drawingml/2006/table">
            <a:tbl>
              <a:tblPr/>
              <a:tblGrid>
                <a:gridCol w="546968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129387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050175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683905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22721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28.98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25.97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11.59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-24.62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48.16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53.53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4.94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1306.06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50.61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68.95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12.79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22.79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31.05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30.22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17.29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00098335"/>
              </p:ext>
            </p:extLst>
          </p:nvPr>
        </p:nvGraphicFramePr>
        <p:xfrm>
          <a:off x="2272552" y="4097232"/>
          <a:ext cx="7237207" cy="242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6" y="1481329"/>
            <a:ext cx="4182793" cy="468032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 Performance as at</a:t>
            </a:r>
            <a:r>
              <a:rPr lang="en-GB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June,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yo-NG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N73.40B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43.36% of the proportionate target of N169.31B.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It also represents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21.68% of the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 total        budget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N338.61B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.</a:t>
            </a:r>
            <a:endParaRPr lang="en-ZA" sz="14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14.13%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64.31B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22.89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total Revised Budget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280.91B and 45.78%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N140.45B.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	</a:t>
            </a:r>
            <a:r>
              <a:rPr lang="en-US" sz="4000" dirty="0"/>
              <a:t>Year 2021 Mid Year </a:t>
            </a:r>
            <a:r>
              <a:rPr lang="yo-NG" sz="4000" dirty="0"/>
              <a:t>Budget</a:t>
            </a:r>
            <a:r>
              <a:rPr lang="en-US" sz="40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3072666"/>
              </p:ext>
            </p:extLst>
          </p:nvPr>
        </p:nvGraphicFramePr>
        <p:xfrm>
          <a:off x="1960099" y="921912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b="1" dirty="0"/>
            </a:br>
            <a:r>
              <a:rPr lang="en-US" sz="2200" dirty="0"/>
              <a:t>Details of Actual Revenue (Jan – June 2021)</a:t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297751071"/>
              </p:ext>
            </p:extLst>
          </p:nvPr>
        </p:nvGraphicFramePr>
        <p:xfrm>
          <a:off x="6542737" y="1149531"/>
          <a:ext cx="4648015" cy="5012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A13ED7-EFA9-40DD-A27A-5A63764791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6257446"/>
              </p:ext>
            </p:extLst>
          </p:nvPr>
        </p:nvGraphicFramePr>
        <p:xfrm>
          <a:off x="953972" y="1319740"/>
          <a:ext cx="4997651" cy="4471459"/>
        </p:xfrm>
        <a:graphic>
          <a:graphicData uri="http://schemas.openxmlformats.org/drawingml/2006/table">
            <a:tbl>
              <a:tblPr/>
              <a:tblGrid>
                <a:gridCol w="726125">
                  <a:extLst>
                    <a:ext uri="{9D8B030D-6E8A-4147-A177-3AD203B41FA5}">
                      <a16:colId xmlns:a16="http://schemas.microsoft.com/office/drawing/2014/main" val="2327499060"/>
                    </a:ext>
                  </a:extLst>
                </a:gridCol>
                <a:gridCol w="1831544">
                  <a:extLst>
                    <a:ext uri="{9D8B030D-6E8A-4147-A177-3AD203B41FA5}">
                      <a16:colId xmlns:a16="http://schemas.microsoft.com/office/drawing/2014/main" val="309236664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56970874"/>
                    </a:ext>
                  </a:extLst>
                </a:gridCol>
                <a:gridCol w="1207530">
                  <a:extLst>
                    <a:ext uri="{9D8B030D-6E8A-4147-A177-3AD203B41FA5}">
                      <a16:colId xmlns:a16="http://schemas.microsoft.com/office/drawing/2014/main" val="1382649887"/>
                    </a:ext>
                  </a:extLst>
                </a:gridCol>
              </a:tblGrid>
              <a:tr h="76356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69197"/>
                  </a:ext>
                </a:extLst>
              </a:tr>
              <a:tr h="62404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479534"/>
                  </a:ext>
                </a:extLst>
              </a:tr>
              <a:tr h="44117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54.82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54.02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9559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575684"/>
                  </a:ext>
                </a:extLst>
              </a:tr>
              <a:tr h="505652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911712"/>
                  </a:ext>
                </a:extLst>
              </a:tr>
              <a:tr h="52601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88.47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843200"/>
                  </a:ext>
                </a:extLst>
              </a:tr>
              <a:tr h="59626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412850"/>
                  </a:ext>
                </a:extLst>
              </a:tr>
              <a:tr h="53963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101.48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6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255804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- June 2021.)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946399401"/>
              </p:ext>
            </p:extLst>
          </p:nvPr>
        </p:nvGraphicFramePr>
        <p:xfrm>
          <a:off x="2782957" y="4401799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3DD3AF-B313-4E4C-96B7-5EBA8144A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0862843"/>
              </p:ext>
            </p:extLst>
          </p:nvPr>
        </p:nvGraphicFramePr>
        <p:xfrm>
          <a:off x="1100008" y="678729"/>
          <a:ext cx="9610399" cy="3427465"/>
        </p:xfrm>
        <a:graphic>
          <a:graphicData uri="http://schemas.openxmlformats.org/drawingml/2006/table">
            <a:tbl>
              <a:tblPr/>
              <a:tblGrid>
                <a:gridCol w="532659">
                  <a:extLst>
                    <a:ext uri="{9D8B030D-6E8A-4147-A177-3AD203B41FA5}">
                      <a16:colId xmlns:a16="http://schemas.microsoft.com/office/drawing/2014/main" val="3785387159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3900901792"/>
                    </a:ext>
                  </a:extLst>
                </a:gridCol>
                <a:gridCol w="806580">
                  <a:extLst>
                    <a:ext uri="{9D8B030D-6E8A-4147-A177-3AD203B41FA5}">
                      <a16:colId xmlns:a16="http://schemas.microsoft.com/office/drawing/2014/main" val="2896752516"/>
                    </a:ext>
                  </a:extLst>
                </a:gridCol>
                <a:gridCol w="1057944">
                  <a:extLst>
                    <a:ext uri="{9D8B030D-6E8A-4147-A177-3AD203B41FA5}">
                      <a16:colId xmlns:a16="http://schemas.microsoft.com/office/drawing/2014/main" val="1870797174"/>
                    </a:ext>
                  </a:extLst>
                </a:gridCol>
                <a:gridCol w="825667">
                  <a:extLst>
                    <a:ext uri="{9D8B030D-6E8A-4147-A177-3AD203B41FA5}">
                      <a16:colId xmlns:a16="http://schemas.microsoft.com/office/drawing/2014/main" val="16401990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1843680178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3996699573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1514813417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3056188974"/>
                    </a:ext>
                  </a:extLst>
                </a:gridCol>
                <a:gridCol w="927653">
                  <a:extLst>
                    <a:ext uri="{9D8B030D-6E8A-4147-A177-3AD203B41FA5}">
                      <a16:colId xmlns:a16="http://schemas.microsoft.com/office/drawing/2014/main" val="3455067087"/>
                    </a:ext>
                  </a:extLst>
                </a:gridCol>
              </a:tblGrid>
              <a:tr h="268236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514362"/>
                  </a:ext>
                </a:extLst>
              </a:tr>
              <a:tr h="76510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S/NO.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 Estimates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Jan.-June Actual        (N bn) 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 Revised Estimates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Jan.-June Actual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Nbn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059140"/>
                  </a:ext>
                </a:extLst>
              </a:tr>
              <a:tr h="61639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75.83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70411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578837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48.71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84.20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51.41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601213"/>
                  </a:ext>
                </a:extLst>
              </a:tr>
              <a:tr h="311442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113.20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635890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60.91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90.01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56.78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846742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81.15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024406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025475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99.55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83.18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75.67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131635"/>
                  </a:ext>
                </a:extLst>
              </a:tr>
              <a:tr h="167423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54.13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590454"/>
                  </a:ext>
                </a:extLst>
              </a:tr>
              <a:tr h="181825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169.31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59.94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140.46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46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noProof="0" dirty="0"/>
              <a:t>6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Revenue Details at a glance </a:t>
            </a:r>
            <a:r>
              <a:rPr lang="en-US" sz="2400" dirty="0"/>
              <a:t>(January-June 2020)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A34F271-A9E1-46AA-B71F-A57DDEF2C0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302484"/>
              </p:ext>
            </p:extLst>
          </p:nvPr>
        </p:nvGraphicFramePr>
        <p:xfrm>
          <a:off x="609600" y="1218829"/>
          <a:ext cx="10557164" cy="465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496205" imgH="2152488" progId="Excel.Sheet.12">
                  <p:embed/>
                </p:oleObj>
              </mc:Choice>
              <mc:Fallback>
                <p:oleObj name="Worksheet" r:id="rId3" imgW="8496205" imgH="21524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218829"/>
                        <a:ext cx="10557164" cy="4655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/>
              <a:t>MID YEAR 2021 IGR OF MAJOR REVENUE GENERATING 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560" y="0"/>
            <a:ext cx="1158241" cy="83350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F152591-4694-4C04-B3F6-5F91DE8BA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0527050"/>
              </p:ext>
            </p:extLst>
          </p:nvPr>
        </p:nvGraphicFramePr>
        <p:xfrm>
          <a:off x="874644" y="839801"/>
          <a:ext cx="10402956" cy="5365349"/>
        </p:xfrm>
        <a:graphic>
          <a:graphicData uri="http://schemas.openxmlformats.org/drawingml/2006/table">
            <a:tbl>
              <a:tblPr/>
              <a:tblGrid>
                <a:gridCol w="574835">
                  <a:extLst>
                    <a:ext uri="{9D8B030D-6E8A-4147-A177-3AD203B41FA5}">
                      <a16:colId xmlns:a16="http://schemas.microsoft.com/office/drawing/2014/main" val="3065649548"/>
                    </a:ext>
                  </a:extLst>
                </a:gridCol>
                <a:gridCol w="1999955">
                  <a:extLst>
                    <a:ext uri="{9D8B030D-6E8A-4147-A177-3AD203B41FA5}">
                      <a16:colId xmlns:a16="http://schemas.microsoft.com/office/drawing/2014/main" val="2916445916"/>
                    </a:ext>
                  </a:extLst>
                </a:gridCol>
                <a:gridCol w="1644674">
                  <a:extLst>
                    <a:ext uri="{9D8B030D-6E8A-4147-A177-3AD203B41FA5}">
                      <a16:colId xmlns:a16="http://schemas.microsoft.com/office/drawing/2014/main" val="3581530628"/>
                    </a:ext>
                  </a:extLst>
                </a:gridCol>
                <a:gridCol w="1644674">
                  <a:extLst>
                    <a:ext uri="{9D8B030D-6E8A-4147-A177-3AD203B41FA5}">
                      <a16:colId xmlns:a16="http://schemas.microsoft.com/office/drawing/2014/main" val="3598208003"/>
                    </a:ext>
                  </a:extLst>
                </a:gridCol>
                <a:gridCol w="1580802">
                  <a:extLst>
                    <a:ext uri="{9D8B030D-6E8A-4147-A177-3AD203B41FA5}">
                      <a16:colId xmlns:a16="http://schemas.microsoft.com/office/drawing/2014/main" val="2599642320"/>
                    </a:ext>
                  </a:extLst>
                </a:gridCol>
                <a:gridCol w="1580802">
                  <a:extLst>
                    <a:ext uri="{9D8B030D-6E8A-4147-A177-3AD203B41FA5}">
                      <a16:colId xmlns:a16="http://schemas.microsoft.com/office/drawing/2014/main" val="2861447135"/>
                    </a:ext>
                  </a:extLst>
                </a:gridCol>
                <a:gridCol w="1377214">
                  <a:extLst>
                    <a:ext uri="{9D8B030D-6E8A-4147-A177-3AD203B41FA5}">
                      <a16:colId xmlns:a16="http://schemas.microsoft.com/office/drawing/2014/main" val="1646849280"/>
                    </a:ext>
                  </a:extLst>
                </a:gridCol>
              </a:tblGrid>
              <a:tr h="68897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PERFORMANCEON TOTAL BUDGET              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79276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17,936,089,263.45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01097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10,000,000,000.00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3,760,475,389.19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168799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1,330,069,040.60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014711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Permit Authority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4,133,110,000.00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2,066,555,000.00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1,141,946,658.02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294674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1,145,640,000.00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572,820,000.00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787,611,795.88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961388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1,225,000,000.00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612,500,000.00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258,373,587.77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733538"/>
                  </a:ext>
                </a:extLst>
              </a:tr>
              <a:tr h="51673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315,836,220.20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157,918,110.10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311,247,798.13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464180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185,523,175.75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912830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212,162,504.25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106,081,252.13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158,737,009.75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731035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147,714,121.43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25342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 Services Corporation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65,816,900.00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32,908,450.00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21,259,310.00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203958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Water Corporation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100,000,000.00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5,018,245.00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780464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Works and Infrastructure 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90,978,815.05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45,489,407.53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12,264,715.00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691622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98,130,544,439.50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49,065,272,219.75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26,056,330,109.97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061003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23,676,332,336.13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11,838,166,168.07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28,767,124,244.06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081809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121,806,876,775.63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60,903,438,387.82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54,823,454,354.03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281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June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21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485271"/>
              </p:ext>
            </p:extLst>
          </p:nvPr>
        </p:nvGraphicFramePr>
        <p:xfrm>
          <a:off x="1086679" y="1272209"/>
          <a:ext cx="10190921" cy="4717774"/>
        </p:xfrm>
        <a:graphic>
          <a:graphicData uri="http://schemas.openxmlformats.org/drawingml/2006/table">
            <a:tbl>
              <a:tblPr/>
              <a:tblGrid>
                <a:gridCol w="1615724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437847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156207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367437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11906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June 2021    N(Bn)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36,380,080,782.26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28,976,278,819.93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643332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10,091,455,296.52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6,367,707,412.65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46,471,536,078.78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35,343,986,232.58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27,466,865,709.44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10,623,660,449.51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9,418,000,359.36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4,637,434,004.20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83,356,402,147.57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50,605,080,686.29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81,181,526,570.46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17,539,589,719.17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4,767,542,792.91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5,258,652,771.94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85,949,069,363.37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22,798,242,491.11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169,305,471,510.93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73,403,323,177.40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1016</Words>
  <Application>Microsoft Office PowerPoint</Application>
  <PresentationFormat>Widescreen</PresentationFormat>
  <Paragraphs>525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Worksheet</vt:lpstr>
      <vt:lpstr>Microsoft Excel Worksheet</vt:lpstr>
      <vt:lpstr>MID YEAR BUDGET IMPLEMENTATION REPORT (Jan-June 2021) </vt:lpstr>
      <vt:lpstr> Year 2021 Mid Year Budget Performance</vt:lpstr>
      <vt:lpstr>Revenue Review</vt:lpstr>
      <vt:lpstr> Details of Actual Revenue (Jan – June 2021) </vt:lpstr>
      <vt:lpstr>  Revenue Performance - Funding Sources( January - June 2021.) </vt:lpstr>
      <vt:lpstr>Revenue Details at a glance (January-June 2020) </vt:lpstr>
      <vt:lpstr>MID YEAR 2021 IGR OF MAJOR REVENUE GENERATING AGENCIES</vt:lpstr>
      <vt:lpstr>Expenditure Review</vt:lpstr>
      <vt:lpstr> Expenditure Review - January to June 2021 </vt:lpstr>
      <vt:lpstr> Expenditure Review - January to June 2020  </vt:lpstr>
      <vt:lpstr>Comparison of Expenditure Actual Performance for the Mid Year 2021 and Corresponding Period,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 </dc:title>
  <dc:creator>MIN. OF BUDGET&amp;PLANN</dc:creator>
  <cp:lastModifiedBy>KARIMOT KAREEM</cp:lastModifiedBy>
  <cp:revision>122</cp:revision>
  <cp:lastPrinted>2021-07-27T21:08:57Z</cp:lastPrinted>
  <dcterms:created xsi:type="dcterms:W3CDTF">2020-04-18T18:41:11Z</dcterms:created>
  <dcterms:modified xsi:type="dcterms:W3CDTF">2021-07-27T21:18:51Z</dcterms:modified>
</cp:coreProperties>
</file>